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9" r:id="rId4"/>
    <p:sldId id="290" r:id="rId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737" autoAdjust="0"/>
  </p:normalViewPr>
  <p:slideViewPr>
    <p:cSldViewPr>
      <p:cViewPr varScale="1">
        <p:scale>
          <a:sx n="105" d="100"/>
          <a:sy n="105" d="100"/>
        </p:scale>
        <p:origin x="18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E3ADC-7790-453F-B6B1-EB2194B438D0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97AAB-F29B-4FAC-BC90-B37C763BD36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9BF2A-EA59-4D41-B683-672A29541F6F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D9CD3-6A61-4DF0-A242-118F72B1F0B3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D45D-E5E4-42A9-8D72-6FECD5909AB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C244A-6023-402E-9F77-7361ECE168B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4E9ED-4645-4A3C-BFA2-2C38002B9886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8DEAF-C6D3-45C1-A7C6-F56D5A99786D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5A09-F943-43C7-B549-6E9AE353047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91BA5-528A-4367-B819-B8C331404801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EE5D-44EB-4BF0-B283-A74C6FCD10CB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F4C1E9-6673-4A28-89C0-C85148102222}" type="slidenum">
              <a:rPr lang="es-ES" altLang="ru-RU"/>
              <a:pPr>
                <a:defRPr/>
              </a:pPr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"/>
            <a:ext cx="9139238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2"/>
          <p:cNvSpPr txBox="1">
            <a:spLocks/>
          </p:cNvSpPr>
          <p:nvPr/>
        </p:nvSpPr>
        <p:spPr bwMode="auto">
          <a:xfrm>
            <a:off x="857224" y="1285860"/>
            <a:ext cx="7772400" cy="17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altLang="ru-RU" sz="4400" b="1" kern="0" dirty="0" err="1">
                <a:solidFill>
                  <a:srgbClr val="002060"/>
                </a:solidFill>
                <a:latin typeface="Book Antiqua" pitchFamily="18" charset="0"/>
                <a:ea typeface="+mj-ea"/>
                <a:cs typeface="+mj-cs"/>
              </a:rPr>
              <a:t>Займ</a:t>
            </a:r>
            <a:r>
              <a:rPr lang="ru-RU" altLang="ru-RU" sz="4400" b="1" kern="0" dirty="0">
                <a:solidFill>
                  <a:srgbClr val="002060"/>
                </a:solidFill>
                <a:latin typeface="Book Antiqua" pitchFamily="18" charset="0"/>
                <a:ea typeface="+mj-ea"/>
                <a:cs typeface="+mj-cs"/>
              </a:rPr>
              <a:t> Европейского Банка Реконструкции и Развития</a:t>
            </a:r>
          </a:p>
        </p:txBody>
      </p:sp>
      <p:sp>
        <p:nvSpPr>
          <p:cNvPr id="3077" name="object 36"/>
          <p:cNvSpPr>
            <a:spLocks noChangeArrowheads="1"/>
          </p:cNvSpPr>
          <p:nvPr/>
        </p:nvSpPr>
        <p:spPr bwMode="auto">
          <a:xfrm>
            <a:off x="1187450" y="1212850"/>
            <a:ext cx="7056438" cy="215900"/>
          </a:xfrm>
          <a:custGeom>
            <a:avLst/>
            <a:gdLst>
              <a:gd name="T0" fmla="*/ 0 w 4319270"/>
              <a:gd name="T1" fmla="*/ 0 h 71438"/>
              <a:gd name="T2" fmla="*/ 2147483647 w 4319270"/>
              <a:gd name="T3" fmla="*/ 0 h 71438"/>
              <a:gd name="T4" fmla="*/ 0 60000 65536"/>
              <a:gd name="T5" fmla="*/ 0 60000 65536"/>
              <a:gd name="T6" fmla="*/ 0 w 4319270"/>
              <a:gd name="T7" fmla="*/ 0 h 71438"/>
              <a:gd name="T8" fmla="*/ 4319270 w 4319270"/>
              <a:gd name="T9" fmla="*/ 71438 h 7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19270" h="71438">
                <a:moveTo>
                  <a:pt x="0" y="0"/>
                </a:moveTo>
                <a:lnTo>
                  <a:pt x="4319168" y="0"/>
                </a:lnTo>
              </a:path>
            </a:pathLst>
          </a:custGeom>
          <a:noFill/>
          <a:ln w="45237">
            <a:solidFill>
              <a:srgbClr val="48C3D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8" name="object 36"/>
          <p:cNvSpPr>
            <a:spLocks noChangeArrowheads="1"/>
          </p:cNvSpPr>
          <p:nvPr/>
        </p:nvSpPr>
        <p:spPr bwMode="auto">
          <a:xfrm>
            <a:off x="1258888" y="3071813"/>
            <a:ext cx="7058025" cy="215900"/>
          </a:xfrm>
          <a:custGeom>
            <a:avLst/>
            <a:gdLst>
              <a:gd name="T0" fmla="*/ 0 w 4319270"/>
              <a:gd name="T1" fmla="*/ 0 h 71438"/>
              <a:gd name="T2" fmla="*/ 2147483647 w 4319270"/>
              <a:gd name="T3" fmla="*/ 0 h 71438"/>
              <a:gd name="T4" fmla="*/ 0 60000 65536"/>
              <a:gd name="T5" fmla="*/ 0 60000 65536"/>
              <a:gd name="T6" fmla="*/ 0 w 4319270"/>
              <a:gd name="T7" fmla="*/ 0 h 71438"/>
              <a:gd name="T8" fmla="*/ 4319270 w 4319270"/>
              <a:gd name="T9" fmla="*/ 71438 h 7143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19270" h="71438">
                <a:moveTo>
                  <a:pt x="0" y="0"/>
                </a:moveTo>
                <a:lnTo>
                  <a:pt x="4319168" y="0"/>
                </a:lnTo>
              </a:path>
            </a:pathLst>
          </a:custGeom>
          <a:noFill/>
          <a:ln w="45237">
            <a:solidFill>
              <a:srgbClr val="48C3D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3079" name="Picture 6" descr="D:\Users\test\Desktop\no-poster-entr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3857625"/>
            <a:ext cx="5000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object 41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custGeom>
            <a:avLst/>
            <a:gdLst>
              <a:gd name="T0" fmla="*/ 418944248 w 5283200"/>
              <a:gd name="T1" fmla="*/ 55162465 h 294640"/>
              <a:gd name="T2" fmla="*/ 0 w 5283200"/>
              <a:gd name="T3" fmla="*/ 55162465 h 294640"/>
              <a:gd name="T4" fmla="*/ 0 w 5283200"/>
              <a:gd name="T5" fmla="*/ 0 h 294640"/>
              <a:gd name="T6" fmla="*/ 418944248 w 5283200"/>
              <a:gd name="T7" fmla="*/ 0 h 294640"/>
              <a:gd name="T8" fmla="*/ 418944248 w 5283200"/>
              <a:gd name="T9" fmla="*/ 55162465 h 294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3200"/>
              <a:gd name="T16" fmla="*/ 0 h 294640"/>
              <a:gd name="T17" fmla="*/ 5283200 w 5283200"/>
              <a:gd name="T18" fmla="*/ 294640 h 294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3200" h="294640">
                <a:moveTo>
                  <a:pt x="5283200" y="294500"/>
                </a:moveTo>
                <a:lnTo>
                  <a:pt x="0" y="294500"/>
                </a:lnTo>
                <a:lnTo>
                  <a:pt x="0" y="0"/>
                </a:lnTo>
                <a:lnTo>
                  <a:pt x="5283200" y="0"/>
                </a:lnTo>
                <a:lnTo>
                  <a:pt x="5283200" y="294500"/>
                </a:lnTo>
                <a:close/>
              </a:path>
            </a:pathLst>
          </a:custGeom>
          <a:solidFill>
            <a:srgbClr val="48C3D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1" name="object 41"/>
          <p:cNvSpPr>
            <a:spLocks noChangeArrowheads="1"/>
          </p:cNvSpPr>
          <p:nvPr/>
        </p:nvSpPr>
        <p:spPr bwMode="auto">
          <a:xfrm>
            <a:off x="0" y="6429375"/>
            <a:ext cx="9144000" cy="428625"/>
          </a:xfrm>
          <a:custGeom>
            <a:avLst/>
            <a:gdLst>
              <a:gd name="T0" fmla="*/ 418944248 w 5283200"/>
              <a:gd name="T1" fmla="*/ 11807889 h 294640"/>
              <a:gd name="T2" fmla="*/ 0 w 5283200"/>
              <a:gd name="T3" fmla="*/ 11807889 h 294640"/>
              <a:gd name="T4" fmla="*/ 0 w 5283200"/>
              <a:gd name="T5" fmla="*/ 0 h 294640"/>
              <a:gd name="T6" fmla="*/ 418944248 w 5283200"/>
              <a:gd name="T7" fmla="*/ 0 h 294640"/>
              <a:gd name="T8" fmla="*/ 418944248 w 5283200"/>
              <a:gd name="T9" fmla="*/ 11807889 h 294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3200"/>
              <a:gd name="T16" fmla="*/ 0 h 294640"/>
              <a:gd name="T17" fmla="*/ 5283200 w 5283200"/>
              <a:gd name="T18" fmla="*/ 294640 h 294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3200" h="294640">
                <a:moveTo>
                  <a:pt x="5283200" y="294500"/>
                </a:moveTo>
                <a:lnTo>
                  <a:pt x="0" y="294500"/>
                </a:lnTo>
                <a:lnTo>
                  <a:pt x="0" y="0"/>
                </a:lnTo>
                <a:lnTo>
                  <a:pt x="5283200" y="0"/>
                </a:lnTo>
                <a:lnTo>
                  <a:pt x="5283200" y="294500"/>
                </a:lnTo>
                <a:close/>
              </a:path>
            </a:pathLst>
          </a:custGeom>
          <a:solidFill>
            <a:srgbClr val="48C3D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43125" y="71438"/>
            <a:ext cx="50720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РГП на ПХВ «</a:t>
            </a:r>
            <a:r>
              <a:rPr lang="ru-RU" sz="2300" dirty="0" err="1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Казводхоз</a:t>
            </a:r>
            <a:r>
              <a:rPr lang="ru-RU" sz="23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28875" y="6429375"/>
            <a:ext cx="4714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k-KZ" sz="2000" dirty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Астана </a:t>
            </a:r>
            <a:r>
              <a:rPr lang="kk-KZ" sz="20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cs typeface="Arial" pitchFamily="34" charset="0"/>
              </a:rPr>
              <a:t>2018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084" name="Picture 12" descr="D:\Users\test\Desktop\скачанные файлы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57625"/>
            <a:ext cx="4214813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1"/>
          <p:cNvSpPr txBox="1">
            <a:spLocks/>
          </p:cNvSpPr>
          <p:nvPr/>
        </p:nvSpPr>
        <p:spPr>
          <a:xfrm>
            <a:off x="457200" y="476672"/>
            <a:ext cx="8229600" cy="6429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kk-KZ" sz="2400" b="1" kern="0" dirty="0" smtClean="0"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Данные о займе </a:t>
            </a:r>
            <a:r>
              <a:rPr lang="kk-KZ" sz="2400" b="1" kern="0" dirty="0">
                <a:solidFill>
                  <a:schemeClr val="accent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ЕБРР</a:t>
            </a:r>
            <a:endParaRPr lang="ru-RU" sz="2400" b="1" kern="0" dirty="0">
              <a:solidFill>
                <a:schemeClr val="accent6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" name="AutoShape 4"/>
          <p:cNvSpPr txBox="1">
            <a:spLocks noChangeArrowheads="1"/>
          </p:cNvSpPr>
          <p:nvPr/>
        </p:nvSpPr>
        <p:spPr bwMode="auto">
          <a:xfrm>
            <a:off x="323528" y="1052736"/>
            <a:ext cx="8293422" cy="3824286"/>
          </a:xfrm>
          <a:prstGeom prst="roundRect">
            <a:avLst>
              <a:gd name="adj" fmla="val 1207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4000" tIns="0" rIns="0" bIns="0" anchor="ctr"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>Общая стоимость проекта – 60,872 </a:t>
            </a:r>
            <a:r>
              <a:rPr lang="ru-RU" dirty="0" err="1"/>
              <a:t>млрд.тенге</a:t>
            </a:r>
            <a:r>
              <a:rPr lang="ru-RU" dirty="0"/>
              <a:t> (</a:t>
            </a:r>
            <a:r>
              <a:rPr lang="ru-RU" dirty="0" err="1"/>
              <a:t>в.т.ч</a:t>
            </a:r>
            <a:r>
              <a:rPr lang="ru-RU" dirty="0"/>
              <a:t>. заем – 53,867 </a:t>
            </a:r>
            <a:r>
              <a:rPr lang="ru-RU" dirty="0" err="1"/>
              <a:t>млрд.тг</a:t>
            </a:r>
            <a:r>
              <a:rPr lang="ru-RU" dirty="0"/>
              <a:t>, </a:t>
            </a:r>
            <a:r>
              <a:rPr lang="ru-RU" dirty="0" err="1"/>
              <a:t>софинансирование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7,003 </a:t>
            </a:r>
            <a:r>
              <a:rPr lang="ru-RU" dirty="0" err="1"/>
              <a:t>млрд.тг</a:t>
            </a:r>
            <a:r>
              <a:rPr lang="ru-RU" dirty="0" smtClean="0"/>
              <a:t>)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Период реализации – </a:t>
            </a:r>
            <a:r>
              <a:rPr lang="ru-RU" dirty="0" smtClean="0"/>
              <a:t>2018-2019 </a:t>
            </a:r>
            <a:r>
              <a:rPr lang="ru-RU" dirty="0"/>
              <a:t>гг.;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Проект направлен на восстановление ирригационных систем с общей площадью 92,704 </a:t>
            </a:r>
            <a:r>
              <a:rPr lang="ru-RU" dirty="0" err="1"/>
              <a:t>тыс.га</a:t>
            </a:r>
            <a:r>
              <a:rPr lang="ru-RU" dirty="0"/>
              <a:t>, в том числе:</a:t>
            </a:r>
            <a:endParaRPr lang="ru-RU" sz="1600" dirty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Актюбинской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(15,989 тыс. га)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Финансирование СМР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7-объектам на сумму 8,373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Жамбылской области (51,023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Финансирование СМР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5-объектам на сумму -26,158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Южно-Казахстанской области (25,692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Финансирование СМР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4-объектам на сумму -21,937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Закуп техники -1,578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Затраты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ПСД,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тех.надзор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ГУП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сумму -2 ,286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Комиссия банка -0,539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млрд.тенге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ru-RU" sz="1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object 33"/>
          <p:cNvSpPr>
            <a:spLocks noChangeArrowheads="1"/>
          </p:cNvSpPr>
          <p:nvPr/>
        </p:nvSpPr>
        <p:spPr bwMode="auto">
          <a:xfrm flipV="1">
            <a:off x="642938" y="500063"/>
            <a:ext cx="7974012" cy="49212"/>
          </a:xfrm>
          <a:custGeom>
            <a:avLst/>
            <a:gdLst>
              <a:gd name="T0" fmla="*/ 0 w 2487295"/>
              <a:gd name="T1" fmla="*/ 0 h 61433"/>
              <a:gd name="T2" fmla="*/ 2147483647 w 2487295"/>
              <a:gd name="T3" fmla="*/ 0 h 61433"/>
              <a:gd name="T4" fmla="*/ 0 60000 65536"/>
              <a:gd name="T5" fmla="*/ 0 60000 65536"/>
              <a:gd name="T6" fmla="*/ 0 w 2487295"/>
              <a:gd name="T7" fmla="*/ 0 h 61433"/>
              <a:gd name="T8" fmla="*/ 2487295 w 2487295"/>
              <a:gd name="T9" fmla="*/ 61433 h 614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87295" h="61433">
                <a:moveTo>
                  <a:pt x="0" y="0"/>
                </a:moveTo>
                <a:lnTo>
                  <a:pt x="2487015" y="0"/>
                </a:lnTo>
              </a:path>
            </a:pathLst>
          </a:custGeom>
          <a:noFill/>
          <a:ln w="45237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7" name="object 41"/>
          <p:cNvSpPr>
            <a:spLocks noChangeArrowheads="1"/>
          </p:cNvSpPr>
          <p:nvPr/>
        </p:nvSpPr>
        <p:spPr bwMode="auto">
          <a:xfrm>
            <a:off x="0" y="6215063"/>
            <a:ext cx="9144000" cy="642937"/>
          </a:xfrm>
          <a:custGeom>
            <a:avLst/>
            <a:gdLst>
              <a:gd name="T0" fmla="*/ 418944248 w 5283200"/>
              <a:gd name="T1" fmla="*/ 302612983 h 294640"/>
              <a:gd name="T2" fmla="*/ 0 w 5283200"/>
              <a:gd name="T3" fmla="*/ 302612983 h 294640"/>
              <a:gd name="T4" fmla="*/ 0 w 5283200"/>
              <a:gd name="T5" fmla="*/ 0 h 294640"/>
              <a:gd name="T6" fmla="*/ 418944248 w 5283200"/>
              <a:gd name="T7" fmla="*/ 0 h 294640"/>
              <a:gd name="T8" fmla="*/ 418944248 w 5283200"/>
              <a:gd name="T9" fmla="*/ 302612983 h 2946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3200"/>
              <a:gd name="T16" fmla="*/ 0 h 294640"/>
              <a:gd name="T17" fmla="*/ 5283200 w 5283200"/>
              <a:gd name="T18" fmla="*/ 294640 h 2946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3200" h="294640">
                <a:moveTo>
                  <a:pt x="5283200" y="294500"/>
                </a:moveTo>
                <a:lnTo>
                  <a:pt x="0" y="294500"/>
                </a:lnTo>
                <a:lnTo>
                  <a:pt x="0" y="0"/>
                </a:lnTo>
                <a:lnTo>
                  <a:pt x="5283200" y="0"/>
                </a:lnTo>
                <a:lnTo>
                  <a:pt x="5283200" y="294500"/>
                </a:lnTo>
                <a:close/>
              </a:path>
            </a:pathLst>
          </a:custGeom>
          <a:solidFill>
            <a:srgbClr val="48C3D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2" descr="D:\Users\test\Desktop\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726210"/>
            <a:ext cx="4500562" cy="156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object 2"/>
          <p:cNvSpPr>
            <a:spLocks noChangeArrowheads="1"/>
          </p:cNvSpPr>
          <p:nvPr/>
        </p:nvSpPr>
        <p:spPr bwMode="auto">
          <a:xfrm>
            <a:off x="0" y="4726210"/>
            <a:ext cx="4572000" cy="1560289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71438" y="1000125"/>
          <a:ext cx="9001125" cy="585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Лист" r:id="rId3" imgW="8258192" imgH="6162600" progId="Excel.Sheet.12">
                  <p:embed/>
                </p:oleObj>
              </mc:Choice>
              <mc:Fallback>
                <p:oleObj name="Лист" r:id="rId3" imgW="8258192" imgH="616260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000125"/>
                        <a:ext cx="9001125" cy="58578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000099"/>
                </a:solidFill>
              </a:rPr>
              <a:t>Масштаб проекта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309939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solidFill>
                  <a:srgbClr val="0070C0"/>
                </a:solidFill>
              </a:rPr>
              <a:t>Основные проведенные процедуры:</a:t>
            </a:r>
          </a:p>
          <a:p>
            <a:pPr marL="0" indent="0">
              <a:buNone/>
            </a:pPr>
            <a:endParaRPr lang="ru-RU" sz="1800" dirty="0"/>
          </a:p>
          <a:p>
            <a:pPr lvl="0"/>
            <a:r>
              <a:rPr lang="ru-RU" sz="1800" b="1" dirty="0"/>
              <a:t>Подписаны финансовые Соглашения</a:t>
            </a:r>
            <a:r>
              <a:rPr lang="ru-RU" sz="1800" dirty="0"/>
              <a:t> (РГП «Казводхоз» - ЕБРР) от 10.05.2017г, и  </a:t>
            </a:r>
            <a:r>
              <a:rPr lang="ru-RU" sz="1800" b="1" dirty="0"/>
              <a:t>Соглашение о гарантии</a:t>
            </a:r>
            <a:r>
              <a:rPr lang="ru-RU" sz="1800" dirty="0"/>
              <a:t> (МФ РК – ЕБРР) от 10.05.2017г. </a:t>
            </a:r>
            <a:r>
              <a:rPr lang="ru-RU" sz="1800" b="1" i="1" dirty="0" smtClean="0"/>
              <a:t>(Вступление в силу от 20 апреля 2018 года)</a:t>
            </a:r>
            <a:endParaRPr lang="ru-RU" sz="1800" b="1" i="1" dirty="0"/>
          </a:p>
          <a:p>
            <a:pPr lvl="0"/>
            <a:r>
              <a:rPr lang="ru-RU" sz="1800" b="1" dirty="0" smtClean="0"/>
              <a:t>Определен </a:t>
            </a:r>
            <a:r>
              <a:rPr lang="ru-RU" sz="1800" b="1" dirty="0"/>
              <a:t>консультант проекта (ООО «</a:t>
            </a:r>
            <a:r>
              <a:rPr lang="ru-RU" sz="1800" b="1" dirty="0" smtClean="0"/>
              <a:t>СЕСТ Инфраструктурный» </a:t>
            </a:r>
            <a:r>
              <a:rPr lang="ru-RU" sz="1800" b="1" dirty="0"/>
              <a:t>Россия)</a:t>
            </a:r>
            <a:r>
              <a:rPr lang="ru-RU" sz="1800" dirty="0"/>
              <a:t> для подготовки тендерной документации, функций группы реализации проекта и ведения технического надзора.</a:t>
            </a:r>
          </a:p>
          <a:p>
            <a:pPr lvl="0"/>
            <a:r>
              <a:rPr lang="ru-RU" sz="1800" b="1" dirty="0"/>
              <a:t>Определен </a:t>
            </a:r>
            <a:r>
              <a:rPr lang="ru-RU" sz="1800" b="1" dirty="0" smtClean="0"/>
              <a:t>консультант </a:t>
            </a:r>
            <a:r>
              <a:rPr lang="ru-RU" sz="1800" b="1" dirty="0"/>
              <a:t>по Разработке ПСД</a:t>
            </a:r>
            <a:r>
              <a:rPr lang="ru-RU" sz="1800" dirty="0"/>
              <a:t> на объекты в Жамбылской и Южно-Казахстанской областях. </a:t>
            </a:r>
          </a:p>
          <a:p>
            <a:pPr lvl="0"/>
            <a:r>
              <a:rPr lang="ru-RU" sz="1800" b="1" dirty="0" smtClean="0"/>
              <a:t>Определены подрядные организации для </a:t>
            </a:r>
            <a:r>
              <a:rPr lang="ru-RU" sz="1800" b="1" dirty="0"/>
              <a:t>проведения СМР</a:t>
            </a:r>
            <a:r>
              <a:rPr lang="ru-RU" sz="1800" dirty="0"/>
              <a:t> в Актюбинской области. </a:t>
            </a:r>
          </a:p>
          <a:p>
            <a:pPr lvl="0"/>
            <a:r>
              <a:rPr lang="ru-RU" sz="1800" dirty="0" smtClean="0"/>
              <a:t>Проводятся конкурсные процедуры </a:t>
            </a:r>
            <a:r>
              <a:rPr lang="ru-RU" sz="1800" dirty="0" smtClean="0"/>
              <a:t>на закуп </a:t>
            </a:r>
            <a:r>
              <a:rPr lang="ru-RU" sz="1800" dirty="0" smtClean="0"/>
              <a:t>техники.</a:t>
            </a:r>
          </a:p>
          <a:p>
            <a:pPr lvl="0"/>
            <a:r>
              <a:rPr lang="ru-RU" sz="1800" dirty="0" smtClean="0"/>
              <a:t>Проводятся конкурсные процедуры на выполнение СМР по Жамбылской и Туркестанской областям.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776532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</TotalTime>
  <Words>257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Times New Roman</vt:lpstr>
      <vt:lpstr>Wingdings</vt:lpstr>
      <vt:lpstr>Diseño predeterminado</vt:lpstr>
      <vt:lpstr>Лист</vt:lpstr>
      <vt:lpstr>Презентация PowerPoint</vt:lpstr>
      <vt:lpstr>Презентация PowerPoint</vt:lpstr>
      <vt:lpstr>Масштаб проекта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148</cp:revision>
  <dcterms:created xsi:type="dcterms:W3CDTF">2010-05-23T14:28:12Z</dcterms:created>
  <dcterms:modified xsi:type="dcterms:W3CDTF">2018-08-25T03:51:32Z</dcterms:modified>
</cp:coreProperties>
</file>